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6" r:id="rId2"/>
    <p:sldId id="257" r:id="rId3"/>
    <p:sldId id="258" r:id="rId4"/>
    <p:sldId id="259" r:id="rId5"/>
    <p:sldId id="260" r:id="rId6"/>
    <p:sldId id="261" r:id="rId7"/>
    <p:sldId id="262" r:id="rId8"/>
    <p:sldId id="271" r:id="rId9"/>
    <p:sldId id="276" r:id="rId10"/>
    <p:sldId id="272" r:id="rId11"/>
    <p:sldId id="273" r:id="rId12"/>
    <p:sldId id="275" r:id="rId13"/>
    <p:sldId id="277" r:id="rId14"/>
    <p:sldId id="263" r:id="rId15"/>
    <p:sldId id="265" r:id="rId16"/>
    <p:sldId id="267" r:id="rId17"/>
    <p:sldId id="268" r:id="rId18"/>
    <p:sldId id="269" r:id="rId19"/>
    <p:sldId id="270" r:id="rId2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DCEACCA0-1F7A-45C4-A00A-44052A2782F2}" type="datetimeFigureOut">
              <a:rPr lang="es-ES" smtClean="0"/>
              <a:pPr/>
              <a:t>04/05/2010</a:t>
            </a:fld>
            <a:endParaRPr lang="es-ES" dirty="0"/>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ES" dirty="0"/>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758A56F4-7308-4AE0-B4E5-457792C4A470}" type="slidenum">
              <a:rPr lang="es-ES" smtClean="0"/>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CEACCA0-1F7A-45C4-A00A-44052A2782F2}" type="datetimeFigureOut">
              <a:rPr lang="es-ES" smtClean="0"/>
              <a:pPr/>
              <a:t>04/05/2010</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758A56F4-7308-4AE0-B4E5-457792C4A470}"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CEACCA0-1F7A-45C4-A00A-44052A2782F2}" type="datetimeFigureOut">
              <a:rPr lang="es-ES" smtClean="0"/>
              <a:pPr/>
              <a:t>04/05/2010</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758A56F4-7308-4AE0-B4E5-457792C4A470}"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DCEACCA0-1F7A-45C4-A00A-44052A2782F2}" type="datetimeFigureOut">
              <a:rPr lang="es-ES" smtClean="0"/>
              <a:pPr/>
              <a:t>04/05/2010</a:t>
            </a:fld>
            <a:endParaRPr lang="es-ES" dirty="0"/>
          </a:p>
        </p:txBody>
      </p:sp>
      <p:sp>
        <p:nvSpPr>
          <p:cNvPr id="9" name="8 Marcador de número de diapositiva"/>
          <p:cNvSpPr>
            <a:spLocks noGrp="1"/>
          </p:cNvSpPr>
          <p:nvPr>
            <p:ph type="sldNum" sz="quarter" idx="15"/>
          </p:nvPr>
        </p:nvSpPr>
        <p:spPr/>
        <p:txBody>
          <a:bodyPr rtlCol="0"/>
          <a:lstStyle/>
          <a:p>
            <a:fld id="{758A56F4-7308-4AE0-B4E5-457792C4A470}" type="slidenum">
              <a:rPr lang="es-ES" smtClean="0"/>
              <a:pPr/>
              <a:t>‹Nº›</a:t>
            </a:fld>
            <a:endParaRPr lang="es-ES" dirty="0"/>
          </a:p>
        </p:txBody>
      </p:sp>
      <p:sp>
        <p:nvSpPr>
          <p:cNvPr id="10" name="9 Marcador de pie de página"/>
          <p:cNvSpPr>
            <a:spLocks noGrp="1"/>
          </p:cNvSpPr>
          <p:nvPr>
            <p:ph type="ftr" sz="quarter" idx="16"/>
          </p:nvPr>
        </p:nvSpPr>
        <p:spPr/>
        <p:txBody>
          <a:bodyPr rtlCol="0"/>
          <a:lstStyle/>
          <a:p>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DCEACCA0-1F7A-45C4-A00A-44052A2782F2}" type="datetimeFigureOut">
              <a:rPr lang="es-ES" smtClean="0"/>
              <a:pPr/>
              <a:t>04/05/2010</a:t>
            </a:fld>
            <a:endParaRPr lang="es-ES" dirty="0"/>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ES" dirty="0"/>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758A56F4-7308-4AE0-B4E5-457792C4A470}" type="slidenum">
              <a:rPr lang="es-ES" smtClean="0"/>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DCEACCA0-1F7A-45C4-A00A-44052A2782F2}" type="datetimeFigureOut">
              <a:rPr lang="es-ES" smtClean="0"/>
              <a:pPr/>
              <a:t>04/05/2010</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758A56F4-7308-4AE0-B4E5-457792C4A470}" type="slidenum">
              <a:rPr lang="es-ES" smtClean="0"/>
              <a:pPr/>
              <a:t>‹Nº›</a:t>
            </a:fld>
            <a:endParaRPr lang="es-ES" dirty="0"/>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DCEACCA0-1F7A-45C4-A00A-44052A2782F2}" type="datetimeFigureOut">
              <a:rPr lang="es-ES" smtClean="0"/>
              <a:pPr/>
              <a:t>04/05/2010</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758A56F4-7308-4AE0-B4E5-457792C4A470}" type="slidenum">
              <a:rPr lang="es-ES" smtClean="0"/>
              <a:pPr/>
              <a:t>‹Nº›</a:t>
            </a:fld>
            <a:endParaRPr lang="es-ES" dirty="0"/>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DCEACCA0-1F7A-45C4-A00A-44052A2782F2}" type="datetimeFigureOut">
              <a:rPr lang="es-ES" smtClean="0"/>
              <a:pPr/>
              <a:t>04/05/2010</a:t>
            </a:fld>
            <a:endParaRPr lang="es-ES" dirty="0"/>
          </a:p>
        </p:txBody>
      </p:sp>
      <p:sp>
        <p:nvSpPr>
          <p:cNvPr id="7" name="6 Marcador de número de diapositiva"/>
          <p:cNvSpPr>
            <a:spLocks noGrp="1"/>
          </p:cNvSpPr>
          <p:nvPr>
            <p:ph type="sldNum" sz="quarter" idx="11"/>
          </p:nvPr>
        </p:nvSpPr>
        <p:spPr/>
        <p:txBody>
          <a:bodyPr rtlCol="0"/>
          <a:lstStyle/>
          <a:p>
            <a:fld id="{758A56F4-7308-4AE0-B4E5-457792C4A470}" type="slidenum">
              <a:rPr lang="es-ES" smtClean="0"/>
              <a:pPr/>
              <a:t>‹Nº›</a:t>
            </a:fld>
            <a:endParaRPr lang="es-ES" dirty="0"/>
          </a:p>
        </p:txBody>
      </p:sp>
      <p:sp>
        <p:nvSpPr>
          <p:cNvPr id="8" name="7 Marcador de pie de página"/>
          <p:cNvSpPr>
            <a:spLocks noGrp="1"/>
          </p:cNvSpPr>
          <p:nvPr>
            <p:ph type="ftr" sz="quarter" idx="12"/>
          </p:nvPr>
        </p:nvSpPr>
        <p:spPr/>
        <p:txBody>
          <a:bodyPr rtlCol="0"/>
          <a:lstStyle/>
          <a:p>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CEACCA0-1F7A-45C4-A00A-44052A2782F2}" type="datetimeFigureOut">
              <a:rPr lang="es-ES" smtClean="0"/>
              <a:pPr/>
              <a:t>04/05/2010</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758A56F4-7308-4AE0-B4E5-457792C4A470}"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DCEACCA0-1F7A-45C4-A00A-44052A2782F2}" type="datetimeFigureOut">
              <a:rPr lang="es-ES" smtClean="0"/>
              <a:pPr/>
              <a:t>04/05/2010</a:t>
            </a:fld>
            <a:endParaRPr lang="es-ES" dirty="0"/>
          </a:p>
        </p:txBody>
      </p:sp>
      <p:sp>
        <p:nvSpPr>
          <p:cNvPr id="22" name="21 Marcador de número de diapositiva"/>
          <p:cNvSpPr>
            <a:spLocks noGrp="1"/>
          </p:cNvSpPr>
          <p:nvPr>
            <p:ph type="sldNum" sz="quarter" idx="15"/>
          </p:nvPr>
        </p:nvSpPr>
        <p:spPr/>
        <p:txBody>
          <a:bodyPr rtlCol="0"/>
          <a:lstStyle/>
          <a:p>
            <a:fld id="{758A56F4-7308-4AE0-B4E5-457792C4A470}" type="slidenum">
              <a:rPr lang="es-ES" smtClean="0"/>
              <a:pPr/>
              <a:t>‹Nº›</a:t>
            </a:fld>
            <a:endParaRPr lang="es-ES" dirty="0"/>
          </a:p>
        </p:txBody>
      </p:sp>
      <p:sp>
        <p:nvSpPr>
          <p:cNvPr id="23" name="22 Marcador de pie de página"/>
          <p:cNvSpPr>
            <a:spLocks noGrp="1"/>
          </p:cNvSpPr>
          <p:nvPr>
            <p:ph type="ftr" sz="quarter" idx="16"/>
          </p:nvPr>
        </p:nvSpPr>
        <p:spPr/>
        <p:txBody>
          <a:bodyPr rtlCol="0"/>
          <a:lstStyle/>
          <a:p>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dirty="0"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DCEACCA0-1F7A-45C4-A00A-44052A2782F2}" type="datetimeFigureOut">
              <a:rPr lang="es-ES" smtClean="0"/>
              <a:pPr/>
              <a:t>04/05/2010</a:t>
            </a:fld>
            <a:endParaRPr lang="es-ES" dirty="0"/>
          </a:p>
        </p:txBody>
      </p:sp>
      <p:sp>
        <p:nvSpPr>
          <p:cNvPr id="18" name="17 Marcador de número de diapositiva"/>
          <p:cNvSpPr>
            <a:spLocks noGrp="1"/>
          </p:cNvSpPr>
          <p:nvPr>
            <p:ph type="sldNum" sz="quarter" idx="11"/>
          </p:nvPr>
        </p:nvSpPr>
        <p:spPr/>
        <p:txBody>
          <a:bodyPr rtlCol="0"/>
          <a:lstStyle/>
          <a:p>
            <a:fld id="{758A56F4-7308-4AE0-B4E5-457792C4A470}" type="slidenum">
              <a:rPr lang="es-ES" smtClean="0"/>
              <a:pPr/>
              <a:t>‹Nº›</a:t>
            </a:fld>
            <a:endParaRPr lang="es-ES" dirty="0"/>
          </a:p>
        </p:txBody>
      </p:sp>
      <p:sp>
        <p:nvSpPr>
          <p:cNvPr id="21" name="20 Marcador de pie de página"/>
          <p:cNvSpPr>
            <a:spLocks noGrp="1"/>
          </p:cNvSpPr>
          <p:nvPr>
            <p:ph type="ftr" sz="quarter" idx="12"/>
          </p:nvPr>
        </p:nvSpPr>
        <p:spPr/>
        <p:txBody>
          <a:bodyPr rtlCol="0"/>
          <a:lstStyle/>
          <a:p>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CEACCA0-1F7A-45C4-A00A-44052A2782F2}" type="datetimeFigureOut">
              <a:rPr lang="es-ES" smtClean="0"/>
              <a:pPr/>
              <a:t>04/05/2010</a:t>
            </a:fld>
            <a:endParaRPr lang="es-ES" dirty="0"/>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ES" dirty="0"/>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58A56F4-7308-4AE0-B4E5-457792C4A470}"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Grupo Peña</a:t>
            </a:r>
            <a:br>
              <a:rPr lang="es-ES" dirty="0" smtClean="0"/>
            </a:br>
            <a:endParaRPr lang="es-ES" dirty="0"/>
          </a:p>
        </p:txBody>
      </p:sp>
      <p:sp>
        <p:nvSpPr>
          <p:cNvPr id="3" name="2 Subtítulo"/>
          <p:cNvSpPr>
            <a:spLocks noGrp="1"/>
          </p:cNvSpPr>
          <p:nvPr>
            <p:ph type="subTitle" idx="1"/>
          </p:nvPr>
        </p:nvSpPr>
        <p:spPr/>
        <p:txBody>
          <a:bodyPr>
            <a:normAutofit/>
          </a:bodyPr>
          <a:lstStyle/>
          <a:p>
            <a:pPr algn="l"/>
            <a:r>
              <a:rPr lang="es-ES" dirty="0" smtClean="0"/>
              <a:t>José Tomas </a:t>
            </a:r>
            <a:r>
              <a:rPr lang="es-ES" dirty="0" err="1" smtClean="0"/>
              <a:t>Vaughan</a:t>
            </a:r>
            <a:r>
              <a:rPr lang="es-ES" dirty="0" smtClean="0"/>
              <a:t> Cejas</a:t>
            </a:r>
          </a:p>
          <a:p>
            <a:pPr algn="l"/>
            <a:r>
              <a:rPr lang="es-ES" dirty="0" smtClean="0"/>
              <a:t>José Carlos Cañete González 			</a:t>
            </a:r>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ctr"/>
            <a:r>
              <a:rPr lang="es-ES" dirty="0" smtClean="0"/>
              <a:t>Misión </a:t>
            </a:r>
            <a:endParaRPr lang="es-ES" dirty="0"/>
          </a:p>
        </p:txBody>
      </p:sp>
      <p:sp>
        <p:nvSpPr>
          <p:cNvPr id="5" name="4 Marcador de contenido"/>
          <p:cNvSpPr>
            <a:spLocks noGrp="1"/>
          </p:cNvSpPr>
          <p:nvPr>
            <p:ph sz="quarter" idx="1"/>
          </p:nvPr>
        </p:nvSpPr>
        <p:spPr/>
        <p:txBody>
          <a:bodyPr/>
          <a:lstStyle/>
          <a:p>
            <a:pPr algn="just"/>
            <a:r>
              <a:rPr lang="es-ES" dirty="0" smtClean="0"/>
              <a:t>La misión del grupo peña puede definirse como una empresa la cual quiere prestar la mayor cantidad de servicios relacionados</a:t>
            </a:r>
            <a:r>
              <a:rPr lang="es-ES" dirty="0" smtClean="0"/>
              <a:t> con el sector del automóvil</a:t>
            </a:r>
            <a:r>
              <a:rPr lang="es-ES" dirty="0" smtClean="0"/>
              <a:t> y maquinaria agrícola, a su vez ser la mas rápida</a:t>
            </a:r>
            <a:r>
              <a:rPr lang="es-ES" dirty="0" smtClean="0"/>
              <a:t> en poder distribuir sus servicio entre todos los talleres que comprenden su entorno, para ello cuenta con una flota de 3.000 coches que se encargan de cumplir los objetivos mencionados anteriormente.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ctr"/>
            <a:r>
              <a:rPr lang="es-ES" dirty="0" smtClean="0"/>
              <a:t>Visión </a:t>
            </a:r>
            <a:endParaRPr lang="es-ES" dirty="0"/>
          </a:p>
        </p:txBody>
      </p:sp>
      <p:sp>
        <p:nvSpPr>
          <p:cNvPr id="5" name="4 Marcador de contenido"/>
          <p:cNvSpPr>
            <a:spLocks noGrp="1"/>
          </p:cNvSpPr>
          <p:nvPr>
            <p:ph sz="quarter" idx="1"/>
          </p:nvPr>
        </p:nvSpPr>
        <p:spPr/>
        <p:txBody>
          <a:bodyPr/>
          <a:lstStyle/>
          <a:p>
            <a:pPr algn="just"/>
            <a:r>
              <a:rPr lang="es-ES" dirty="0" smtClean="0"/>
              <a:t>La visión puede definirse en el contexto de esta empresa como la forma de buscar nuevas modelos de funcionamiento y de expansión para atender a la mayor cantidad de clientela por toda la provinc</a:t>
            </a:r>
            <a:r>
              <a:rPr lang="es-ES" dirty="0" smtClean="0"/>
              <a:t>ia de Andalucía para ello cuenta con diversos contratos con empresas ajenas y empresas de la propia firma como mencionaremos en los elementos estructurales del grupo.  También cuenta con varios certificados de calidad que es un factor clave para la confianza del cliente.</a:t>
            </a: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14546" y="642918"/>
            <a:ext cx="6172200" cy="2053590"/>
          </a:xfrm>
        </p:spPr>
        <p:txBody>
          <a:bodyPr/>
          <a:lstStyle/>
          <a:p>
            <a:pPr algn="ctr"/>
            <a:r>
              <a:rPr lang="es-ES" dirty="0" smtClean="0"/>
              <a:t>Logotipo de la empresa</a:t>
            </a:r>
            <a:endParaRPr lang="es-ES" dirty="0"/>
          </a:p>
        </p:txBody>
      </p:sp>
      <p:sp>
        <p:nvSpPr>
          <p:cNvPr id="3" name="2 Marcador de texto"/>
          <p:cNvSpPr>
            <a:spLocks noGrp="1"/>
          </p:cNvSpPr>
          <p:nvPr>
            <p:ph type="body" idx="1"/>
          </p:nvPr>
        </p:nvSpPr>
        <p:spPr>
          <a:xfrm>
            <a:off x="2285984" y="5000636"/>
            <a:ext cx="6172200" cy="1371600"/>
          </a:xfrm>
        </p:spPr>
        <p:txBody>
          <a:bodyPr/>
          <a:lstStyle/>
          <a:p>
            <a:endParaRPr 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14546" y="642918"/>
            <a:ext cx="6172200" cy="2053590"/>
          </a:xfrm>
        </p:spPr>
        <p:txBody>
          <a:bodyPr/>
          <a:lstStyle/>
          <a:p>
            <a:pPr algn="ctr"/>
            <a:r>
              <a:rPr lang="es-ES" dirty="0" smtClean="0"/>
              <a:t>Elementos Estructurales</a:t>
            </a:r>
            <a:br>
              <a:rPr lang="es-ES" dirty="0" smtClean="0"/>
            </a:br>
            <a:r>
              <a:rPr lang="es-ES" dirty="0" smtClean="0"/>
              <a:t/>
            </a:r>
            <a:br>
              <a:rPr lang="es-ES" dirty="0" smtClean="0"/>
            </a:br>
            <a:endParaRPr lang="es-ES" dirty="0"/>
          </a:p>
        </p:txBody>
      </p:sp>
      <p:sp>
        <p:nvSpPr>
          <p:cNvPr id="3" name="2 Marcador de texto"/>
          <p:cNvSpPr>
            <a:spLocks noGrp="1"/>
          </p:cNvSpPr>
          <p:nvPr>
            <p:ph type="body" idx="1"/>
          </p:nvPr>
        </p:nvSpPr>
        <p:spPr>
          <a:xfrm>
            <a:off x="2285984" y="2500306"/>
            <a:ext cx="6172200" cy="2428892"/>
          </a:xfrm>
        </p:spPr>
        <p:txBody>
          <a:bodyPr>
            <a:normAutofit/>
          </a:bodyPr>
          <a:lstStyle/>
          <a:p>
            <a:pPr>
              <a:buFont typeface="Arial" pitchFamily="34" charset="0"/>
              <a:buChar char="•"/>
            </a:pPr>
            <a:r>
              <a:rPr lang="es-ES" dirty="0" smtClean="0"/>
              <a:t>Sociedades que componen el grupo</a:t>
            </a:r>
          </a:p>
          <a:p>
            <a:pPr>
              <a:buFont typeface="Arial" pitchFamily="34" charset="0"/>
              <a:buChar char="•"/>
            </a:pPr>
            <a:r>
              <a:rPr lang="es-ES" dirty="0" smtClean="0"/>
              <a:t>Organigrama</a:t>
            </a:r>
          </a:p>
          <a:p>
            <a:pPr>
              <a:buFont typeface="Arial" pitchFamily="34" charset="0"/>
              <a:buChar char="•"/>
            </a:pPr>
            <a:r>
              <a:rPr lang="es-ES" dirty="0" err="1" smtClean="0"/>
              <a:t>Organigrafo</a:t>
            </a:r>
            <a:endParaRPr lang="es-ES" dirty="0" smtClean="0"/>
          </a:p>
          <a:p>
            <a:pPr>
              <a:buFont typeface="Arial" pitchFamily="34" charset="0"/>
              <a:buChar char="•"/>
            </a:pPr>
            <a:r>
              <a:rPr lang="es-ES" dirty="0" smtClean="0"/>
              <a:t>Mapa de procesos</a:t>
            </a:r>
          </a:p>
          <a:p>
            <a:pPr>
              <a:buFont typeface="Arial" pitchFamily="34" charset="0"/>
              <a:buChar char="•"/>
            </a:pPr>
            <a:r>
              <a:rPr lang="es-ES" dirty="0" smtClean="0"/>
              <a:t>Análisis de puestos</a:t>
            </a:r>
          </a:p>
          <a:p>
            <a:pPr>
              <a:buFont typeface="Arial" pitchFamily="34" charset="0"/>
              <a:buChar char="•"/>
            </a:pPr>
            <a:r>
              <a:rPr lang="es-ES" dirty="0" err="1" smtClean="0"/>
              <a:t>Outsourcing</a:t>
            </a:r>
            <a:endParaRPr lang="es-E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2071670" y="285728"/>
            <a:ext cx="6172200" cy="2053590"/>
          </a:xfrm>
        </p:spPr>
        <p:txBody>
          <a:bodyPr/>
          <a:lstStyle/>
          <a:p>
            <a:pPr algn="ctr"/>
            <a:r>
              <a:rPr lang="es-ES" dirty="0" smtClean="0"/>
              <a:t>Sociedades que componen la empresa</a:t>
            </a:r>
            <a:r>
              <a:rPr lang="es-ES" dirty="0" smtClean="0"/>
              <a:t/>
            </a:r>
            <a:br>
              <a:rPr lang="es-ES" dirty="0" smtClean="0"/>
            </a:br>
            <a:r>
              <a:rPr lang="es-ES" dirty="0" smtClean="0"/>
              <a:t/>
            </a:r>
            <a:br>
              <a:rPr lang="es-ES" dirty="0" smtClean="0"/>
            </a:br>
            <a:endParaRPr lang="es-ES" dirty="0"/>
          </a:p>
        </p:txBody>
      </p:sp>
      <p:sp>
        <p:nvSpPr>
          <p:cNvPr id="4" name="3 Marcador de texto"/>
          <p:cNvSpPr>
            <a:spLocks noGrp="1"/>
          </p:cNvSpPr>
          <p:nvPr>
            <p:ph type="body" idx="1"/>
          </p:nvPr>
        </p:nvSpPr>
        <p:spPr>
          <a:xfrm>
            <a:off x="2143108" y="2714620"/>
            <a:ext cx="6172200" cy="2143140"/>
          </a:xfrm>
        </p:spPr>
        <p:txBody>
          <a:bodyPr>
            <a:normAutofit/>
          </a:bodyPr>
          <a:lstStyle/>
          <a:p>
            <a:pPr>
              <a:buFont typeface="Arial" pitchFamily="34" charset="0"/>
              <a:buChar char="•"/>
            </a:pPr>
            <a:r>
              <a:rPr lang="es-ES" dirty="0" smtClean="0"/>
              <a:t>Repuestos Peña</a:t>
            </a:r>
          </a:p>
          <a:p>
            <a:pPr>
              <a:buFont typeface="Arial" pitchFamily="34" charset="0"/>
              <a:buChar char="•"/>
            </a:pPr>
            <a:r>
              <a:rPr lang="es-ES" dirty="0" smtClean="0"/>
              <a:t>Tractores y Recambios</a:t>
            </a:r>
          </a:p>
          <a:p>
            <a:pPr>
              <a:buFont typeface="Arial" pitchFamily="34" charset="0"/>
              <a:buChar char="•"/>
            </a:pPr>
            <a:r>
              <a:rPr lang="es-ES" dirty="0" err="1" smtClean="0"/>
              <a:t>Bronitec</a:t>
            </a:r>
            <a:endParaRPr lang="es-ES" dirty="0" smtClean="0"/>
          </a:p>
          <a:p>
            <a:pPr>
              <a:buFont typeface="Arial" pitchFamily="34" charset="0"/>
              <a:buChar char="•"/>
            </a:pPr>
            <a:r>
              <a:rPr lang="es-ES" dirty="0" err="1" smtClean="0"/>
              <a:t>Pintucor</a:t>
            </a:r>
            <a:endParaRPr lang="es-ES" dirty="0" smtClean="0"/>
          </a:p>
          <a:p>
            <a:pPr>
              <a:buFont typeface="Arial" pitchFamily="34" charset="0"/>
              <a:buChar char="•"/>
            </a:pPr>
            <a:r>
              <a:rPr lang="es-ES" dirty="0" smtClean="0"/>
              <a:t>Peña </a:t>
            </a:r>
            <a:r>
              <a:rPr lang="es-ES" dirty="0" err="1" smtClean="0"/>
              <a:t>Tuning</a:t>
            </a:r>
            <a:endParaRPr lang="es-ES" dirty="0" smtClean="0"/>
          </a:p>
          <a:p>
            <a:pPr>
              <a:buFont typeface="Arial" pitchFamily="34" charset="0"/>
              <a:buChar char="•"/>
            </a:pPr>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pPr algn="ctr"/>
            <a:r>
              <a:rPr lang="es-ES" dirty="0" smtClean="0"/>
              <a:t>Repuestos peña</a:t>
            </a:r>
            <a:endParaRPr lang="es-ES" dirty="0"/>
          </a:p>
        </p:txBody>
      </p:sp>
      <p:sp>
        <p:nvSpPr>
          <p:cNvPr id="6" name="5 Marcador de contenido"/>
          <p:cNvSpPr>
            <a:spLocks noGrp="1"/>
          </p:cNvSpPr>
          <p:nvPr>
            <p:ph sz="quarter" idx="1"/>
          </p:nvPr>
        </p:nvSpPr>
        <p:spPr/>
        <p:txBody>
          <a:bodyPr/>
          <a:lstStyle/>
          <a:p>
            <a:r>
              <a:rPr lang="es-ES" dirty="0" smtClean="0"/>
              <a:t>Rama dedicada a la venta de piezas de coches con mas de 21.000 referencias sobre piezas de diversas marcas de vehículos.</a:t>
            </a:r>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Tractores y Recambios</a:t>
            </a:r>
            <a:endParaRPr lang="es-ES" dirty="0"/>
          </a:p>
        </p:txBody>
      </p:sp>
      <p:sp>
        <p:nvSpPr>
          <p:cNvPr id="3" name="2 Marcador de contenido"/>
          <p:cNvSpPr>
            <a:spLocks noGrp="1"/>
          </p:cNvSpPr>
          <p:nvPr>
            <p:ph sz="quarter" idx="1"/>
          </p:nvPr>
        </p:nvSpPr>
        <p:spPr/>
        <p:txBody>
          <a:bodyPr/>
          <a:lstStyle/>
          <a:p>
            <a:r>
              <a:rPr lang="es-ES" dirty="0" smtClean="0"/>
              <a:t>Conscientes de la importancia que tiene la agricultura y ganadería en nuestra región, Grupo Peña apuesta en 1994 por ofrecer su experiencia a los profesionales de este área; creando para ello una empresa que, no solo comercializa y distribuye prestigiosas marcas de tractores y repuestos de maquinaria agrícola, sino que, se compromete a ofrecer sus servicios donde se la necesita. No importan las distancias cuando se trata de poner lo mejor en su campo.</a:t>
            </a:r>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err="1" smtClean="0"/>
              <a:t>Bronitec</a:t>
            </a:r>
            <a:endParaRPr lang="es-ES" dirty="0"/>
          </a:p>
        </p:txBody>
      </p:sp>
      <p:sp>
        <p:nvSpPr>
          <p:cNvPr id="3" name="2 Marcador de contenido"/>
          <p:cNvSpPr>
            <a:spLocks noGrp="1"/>
          </p:cNvSpPr>
          <p:nvPr>
            <p:ph sz="quarter" idx="1"/>
          </p:nvPr>
        </p:nvSpPr>
        <p:spPr/>
        <p:txBody>
          <a:bodyPr>
            <a:normAutofit lnSpcReduction="10000"/>
          </a:bodyPr>
          <a:lstStyle/>
          <a:p>
            <a:r>
              <a:rPr lang="es-ES" dirty="0" smtClean="0"/>
              <a:t>Grupo Peña ofrece a través de esta empresa de recambios un apartado específico para vehículos industriales además de vehículo; especializándose en frenos, suspensión, dirección y embragues. Y de nuevo primeras marcas y profesionalidad son la garantía para satisfacer plenamente la seguridad de los clientes.</a:t>
            </a:r>
          </a:p>
          <a:p>
            <a:r>
              <a:rPr lang="es-ES" dirty="0" smtClean="0"/>
              <a:t>Junto a los servicios de venta especializada de recambios y la distribución de telefonía móvil; </a:t>
            </a:r>
            <a:r>
              <a:rPr lang="es-ES" dirty="0" err="1" smtClean="0"/>
              <a:t>bronitec</a:t>
            </a:r>
            <a:r>
              <a:rPr lang="es-ES" dirty="0" smtClean="0"/>
              <a:t> dispone de talleres propios donde se acondicionan piezas específicas para el vehículo industrial, al que cuidan con detalle de especialistas.</a:t>
            </a:r>
          </a:p>
          <a:p>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err="1" smtClean="0"/>
              <a:t>Pintucor</a:t>
            </a:r>
            <a:endParaRPr lang="es-ES" dirty="0"/>
          </a:p>
        </p:txBody>
      </p:sp>
      <p:sp>
        <p:nvSpPr>
          <p:cNvPr id="3" name="2 Marcador de contenido"/>
          <p:cNvSpPr>
            <a:spLocks noGrp="1"/>
          </p:cNvSpPr>
          <p:nvPr>
            <p:ph sz="quarter" idx="1"/>
          </p:nvPr>
        </p:nvSpPr>
        <p:spPr/>
        <p:txBody>
          <a:bodyPr/>
          <a:lstStyle/>
          <a:p>
            <a:r>
              <a:rPr lang="es-ES" dirty="0" smtClean="0"/>
              <a:t>PINTUCOR, S.L. inició su andadura a principios de 1996 en base a la constante demanda que el sector  reclamaba y cumpliendo con el objetivo de cubrir la mayor variedad de necesidades que surgen en el mundo del recambio. De este modo, el mercado de pintura del automóvil y sus accesorios cuentan ya con una empresa especializada. En ella hemos puesto todo nuestro saber convirtiéndose en poco tiempo en el principal referente con garantía total para los profesionales que la han respaldado con su con su confianza.</a:t>
            </a:r>
            <a:endParaRPr lang="es-E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Peña </a:t>
            </a:r>
            <a:r>
              <a:rPr lang="es-ES" dirty="0" err="1" smtClean="0"/>
              <a:t>Tuning</a:t>
            </a:r>
            <a:endParaRPr lang="es-ES" dirty="0"/>
          </a:p>
        </p:txBody>
      </p:sp>
      <p:sp>
        <p:nvSpPr>
          <p:cNvPr id="3" name="2 Marcador de contenido"/>
          <p:cNvSpPr>
            <a:spLocks noGrp="1"/>
          </p:cNvSpPr>
          <p:nvPr>
            <p:ph sz="quarter" idx="1"/>
          </p:nvPr>
        </p:nvSpPr>
        <p:spPr/>
        <p:txBody>
          <a:bodyPr>
            <a:normAutofit lnSpcReduction="10000"/>
          </a:bodyPr>
          <a:lstStyle/>
          <a:p>
            <a:r>
              <a:rPr lang="es-ES" dirty="0" smtClean="0"/>
              <a:t>Toda esta experiencia les impulso para afrontar un nuevo reto, </a:t>
            </a:r>
            <a:r>
              <a:rPr lang="es-ES" dirty="0" err="1" smtClean="0"/>
              <a:t>PeñaTuning</a:t>
            </a:r>
            <a:r>
              <a:rPr lang="es-ES" dirty="0" smtClean="0"/>
              <a:t>, la más joven de sus empresas.</a:t>
            </a:r>
          </a:p>
          <a:p>
            <a:r>
              <a:rPr lang="es-ES" dirty="0" smtClean="0"/>
              <a:t>Un nuevo concepto en el accesorio, personalización y caracterización del automóvil. Personal altamente cualificado para asesorar en competición y </a:t>
            </a:r>
            <a:r>
              <a:rPr lang="es-ES" dirty="0" err="1" smtClean="0"/>
              <a:t>tuning</a:t>
            </a:r>
            <a:r>
              <a:rPr lang="es-ES" dirty="0" smtClean="0"/>
              <a:t> o, simplemente, para darle ese toque tan personal a tu automóvil.</a:t>
            </a:r>
          </a:p>
          <a:p>
            <a:r>
              <a:rPr lang="es-ES" dirty="0" smtClean="0"/>
              <a:t>Especialistas en sonido, alarmas, techos solares, llantas, alerones, spoilers, y todo en competición.</a:t>
            </a:r>
          </a:p>
          <a:p>
            <a:r>
              <a:rPr lang="es-ES" dirty="0" smtClean="0"/>
              <a:t>La combinación de las mejores marcas, junto a un líder en el mercado del recambio para automóvil, han creado </a:t>
            </a:r>
            <a:r>
              <a:rPr lang="es-ES" dirty="0" err="1" smtClean="0"/>
              <a:t>PeñaTuning</a:t>
            </a:r>
            <a:r>
              <a:rPr lang="es-ES" dirty="0" smtClean="0"/>
              <a:t>.</a:t>
            </a:r>
          </a:p>
          <a:p>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357554" y="214290"/>
            <a:ext cx="3714760" cy="1104904"/>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buFont typeface="Arial" pitchFamily="34" charset="0"/>
              <a:buChar char="•"/>
            </a:pPr>
            <a:r>
              <a:rPr lang="es-ES"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INDICE</a:t>
            </a:r>
            <a:br>
              <a:rPr lang="es-ES"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es-ES"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5 CuadroTexto"/>
          <p:cNvSpPr txBox="1"/>
          <p:nvPr/>
        </p:nvSpPr>
        <p:spPr>
          <a:xfrm>
            <a:off x="2714612" y="1357298"/>
            <a:ext cx="5072098" cy="2428892"/>
          </a:xfrm>
          <a:prstGeom prst="rect">
            <a:avLst/>
          </a:prstGeom>
        </p:spPr>
        <p:txBody>
          <a:bodyPr vert="horz" anchor="t">
            <a:normAutofit/>
          </a:bodyPr>
          <a:lstStyle/>
          <a:p>
            <a:pPr>
              <a:lnSpc>
                <a:spcPct val="80000"/>
              </a:lnSpc>
              <a:spcBef>
                <a:spcPts val="600"/>
              </a:spcBef>
              <a:buClr>
                <a:schemeClr val="accent1"/>
              </a:buClr>
              <a:buSzPct val="70000"/>
            </a:pPr>
            <a:endParaRPr lang="es-ES" sz="1600" b="1" dirty="0" smtClean="0">
              <a:solidFill>
                <a:schemeClr val="tx2"/>
              </a:solidFill>
            </a:endParaRPr>
          </a:p>
          <a:p>
            <a:pPr>
              <a:lnSpc>
                <a:spcPct val="80000"/>
              </a:lnSpc>
              <a:spcBef>
                <a:spcPts val="600"/>
              </a:spcBef>
              <a:buClr>
                <a:schemeClr val="accent1"/>
              </a:buClr>
              <a:buSzPct val="70000"/>
              <a:buFont typeface="Wingdings" pitchFamily="2" charset="2"/>
              <a:buChar char="Ø"/>
            </a:pPr>
            <a:r>
              <a:rPr lang="es-ES" sz="1600" b="1" dirty="0" smtClean="0">
                <a:solidFill>
                  <a:schemeClr val="tx2"/>
                </a:solidFill>
              </a:rPr>
              <a:t>INTRODUCCIÓN </a:t>
            </a:r>
          </a:p>
          <a:p>
            <a:pPr>
              <a:lnSpc>
                <a:spcPct val="80000"/>
              </a:lnSpc>
              <a:spcBef>
                <a:spcPts val="600"/>
              </a:spcBef>
              <a:buClr>
                <a:schemeClr val="accent1"/>
              </a:buClr>
              <a:buSzPct val="70000"/>
              <a:buFont typeface="Wingdings" pitchFamily="2" charset="2"/>
              <a:buChar char="Ø"/>
            </a:pPr>
            <a:r>
              <a:rPr lang="es-ES" sz="1600" b="1" dirty="0" smtClean="0">
                <a:solidFill>
                  <a:schemeClr val="tx2"/>
                </a:solidFill>
              </a:rPr>
              <a:t>ANALISIS DESCRIPTIVO</a:t>
            </a:r>
          </a:p>
          <a:p>
            <a:pPr>
              <a:lnSpc>
                <a:spcPct val="80000"/>
              </a:lnSpc>
              <a:spcBef>
                <a:spcPts val="600"/>
              </a:spcBef>
              <a:buClr>
                <a:schemeClr val="accent1"/>
              </a:buClr>
              <a:buSzPct val="70000"/>
              <a:buFont typeface="Wingdings" pitchFamily="2" charset="2"/>
              <a:buChar char="Ø"/>
            </a:pPr>
            <a:r>
              <a:rPr lang="es-ES" sz="1600" b="1" dirty="0" smtClean="0">
                <a:solidFill>
                  <a:schemeClr val="tx2"/>
                </a:solidFill>
              </a:rPr>
              <a:t>ELEMENTOS ESTRUCTURALES</a:t>
            </a:r>
          </a:p>
          <a:p>
            <a:pPr>
              <a:lnSpc>
                <a:spcPct val="80000"/>
              </a:lnSpc>
              <a:spcBef>
                <a:spcPts val="600"/>
              </a:spcBef>
              <a:buClr>
                <a:schemeClr val="accent1"/>
              </a:buClr>
              <a:buSzPct val="70000"/>
              <a:buFont typeface="Wingdings" pitchFamily="2" charset="2"/>
              <a:buChar char="Ø"/>
            </a:pPr>
            <a:r>
              <a:rPr lang="es-ES" sz="1600" b="1" dirty="0" smtClean="0">
                <a:solidFill>
                  <a:schemeClr val="tx2"/>
                </a:solidFill>
              </a:rPr>
              <a:t>ENTREVISTA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857224" y="214290"/>
            <a:ext cx="7467600" cy="1143000"/>
          </a:xfrm>
        </p:spPr>
        <p:txBody>
          <a:bodyPr/>
          <a:lstStyle/>
          <a:p>
            <a:pPr algn="ctr"/>
            <a:r>
              <a:rPr lang="es-ES" dirty="0" smtClean="0"/>
              <a:t>Introducción</a:t>
            </a:r>
            <a:br>
              <a:rPr lang="es-ES" dirty="0" smtClean="0"/>
            </a:br>
            <a:endParaRPr lang="es-ES" dirty="0"/>
          </a:p>
        </p:txBody>
      </p:sp>
      <p:sp>
        <p:nvSpPr>
          <p:cNvPr id="6" name="5 Marcador de contenido"/>
          <p:cNvSpPr>
            <a:spLocks noGrp="1"/>
          </p:cNvSpPr>
          <p:nvPr>
            <p:ph sz="quarter" idx="1"/>
          </p:nvPr>
        </p:nvSpPr>
        <p:spPr/>
        <p:txBody>
          <a:bodyPr vert="horz">
            <a:normAutofit lnSpcReduction="10000"/>
          </a:bodyPr>
          <a:lstStyle/>
          <a:p>
            <a:r>
              <a:rPr lang="es-ES" sz="1500" dirty="0" smtClean="0"/>
              <a:t>Este grupo de empresas cordobesas se forma teniendo unos objetivos claros y precisos: "dar un servicio profesional en el sector del recambio del automóvil". Hoy, al umbral del siglo XXI y tras 29 años de trabajo, hemos ido diversificando nuestra actividad cubriendo todas las áreas del sector de la automoción, contribuyendo de manera contundente al crecimiento económico y a la creación de empleo en nuestro entorno. El eje de este crecimiento está basado en la firme apuesta por la calidad total y en un constante esfuerzo inversor que, generando nuevas empresas, va cubriendo las diferentes demandas. Una actividad dinámica que prospera aplicando criterios económicos, empresariales y tecnológicos que redundan siempre en beneficio de nuestros clientes. Su confianza ha hecho posible lo que hoy es el GRUPO PEÑA; más de125 profesionales altamente cualificados que desarrollan su actividad entre las diversas empresas del grupo y que cuentan con más de doce mil m2entre sus 14 centros de distribución.</a:t>
            </a:r>
          </a:p>
          <a:p>
            <a:endParaRPr lang="es-ES" sz="1500" dirty="0" smtClean="0"/>
          </a:p>
          <a:p>
            <a:r>
              <a:rPr lang="es-ES" sz="1500" dirty="0" smtClean="0"/>
              <a:t>Actualmente GRUPO PEÑA está integrado en GRUPO UNIÓN; corporación europea que reúne a los más importantes mayoristas del sector bajo un denominador común:</a:t>
            </a:r>
          </a:p>
          <a:p>
            <a:endParaRPr lang="es-ES" sz="1500" dirty="0" smtClean="0"/>
          </a:p>
          <a:p>
            <a:r>
              <a:rPr lang="es-ES" sz="1500" dirty="0" smtClean="0"/>
              <a:t>"Aunar esfuerzos en pro de la calidad para ser competitivos en la Europa del XXI"</a:t>
            </a:r>
          </a:p>
          <a:p>
            <a:endParaRPr lang="es-ES" sz="15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a:xfrm>
            <a:off x="2143108" y="428604"/>
            <a:ext cx="6172200" cy="2053590"/>
          </a:xfrm>
        </p:spPr>
        <p:txBody>
          <a:bodyPr/>
          <a:lstStyle/>
          <a:p>
            <a:pPr algn="ctr"/>
            <a:r>
              <a:rPr lang="es-ES" dirty="0" smtClean="0"/>
              <a:t>ANALISIS DESCRIPTIVO</a:t>
            </a:r>
            <a:br>
              <a:rPr lang="es-ES" dirty="0" smtClean="0"/>
            </a:br>
            <a:r>
              <a:rPr lang="es-ES" dirty="0" smtClean="0"/>
              <a:t/>
            </a:r>
            <a:br>
              <a:rPr lang="es-ES" dirty="0" smtClean="0"/>
            </a:br>
            <a:endParaRPr lang="es-ES" dirty="0"/>
          </a:p>
        </p:txBody>
      </p:sp>
      <p:sp>
        <p:nvSpPr>
          <p:cNvPr id="10" name="9 Marcador de texto"/>
          <p:cNvSpPr>
            <a:spLocks noGrp="1"/>
          </p:cNvSpPr>
          <p:nvPr>
            <p:ph type="body" idx="1"/>
          </p:nvPr>
        </p:nvSpPr>
        <p:spPr>
          <a:xfrm>
            <a:off x="2214546" y="1928802"/>
            <a:ext cx="6172200" cy="1371600"/>
          </a:xfrm>
        </p:spPr>
        <p:txBody>
          <a:bodyPr>
            <a:normAutofit fontScale="85000" lnSpcReduction="20000"/>
          </a:bodyPr>
          <a:lstStyle/>
          <a:p>
            <a:pPr>
              <a:buFont typeface="Wingdings" pitchFamily="2" charset="2"/>
              <a:buChar char="Ø"/>
            </a:pPr>
            <a:r>
              <a:rPr lang="es-ES" dirty="0" smtClean="0"/>
              <a:t>HISTORIA</a:t>
            </a:r>
          </a:p>
          <a:p>
            <a:pPr>
              <a:buFont typeface="Wingdings" pitchFamily="2" charset="2"/>
              <a:buChar char="Ø"/>
            </a:pPr>
            <a:r>
              <a:rPr lang="es-ES" dirty="0" smtClean="0"/>
              <a:t>ACTIVIDADES</a:t>
            </a:r>
          </a:p>
          <a:p>
            <a:pPr>
              <a:buFont typeface="Wingdings" pitchFamily="2" charset="2"/>
              <a:buChar char="Ø"/>
            </a:pPr>
            <a:r>
              <a:rPr lang="es-ES" dirty="0" smtClean="0"/>
              <a:t>MISIÓN Y VISIÓN </a:t>
            </a:r>
          </a:p>
          <a:p>
            <a:pPr>
              <a:buFont typeface="Wingdings" pitchFamily="2" charset="2"/>
              <a:buChar char="Ø"/>
            </a:pPr>
            <a:r>
              <a:rPr lang="es-ES" dirty="0" smtClean="0"/>
              <a:t>LOGOTIPO DE LA EMPRESA </a:t>
            </a:r>
          </a:p>
          <a:p>
            <a:pPr>
              <a:buFont typeface="Wingdings" pitchFamily="2" charset="2"/>
              <a:buChar char="Ø"/>
            </a:pPr>
            <a:r>
              <a:rPr lang="es-ES" dirty="0" smtClean="0"/>
              <a:t>GRUPO PEÑA EN ANDALUCIA</a:t>
            </a: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143108" y="0"/>
            <a:ext cx="6172200" cy="2053590"/>
          </a:xfrm>
        </p:spPr>
        <p:txBody>
          <a:bodyPr/>
          <a:lstStyle/>
          <a:p>
            <a:pPr algn="ctr"/>
            <a:r>
              <a:rPr lang="es-ES" dirty="0" smtClean="0"/>
              <a:t>HISTORIA</a:t>
            </a:r>
            <a:br>
              <a:rPr lang="es-ES" dirty="0" smtClean="0"/>
            </a:br>
            <a:r>
              <a:rPr lang="es-ES" dirty="0" smtClean="0"/>
              <a:t/>
            </a:r>
            <a:br>
              <a:rPr lang="es-ES" dirty="0" smtClean="0"/>
            </a:br>
            <a:endParaRPr lang="es-ES" dirty="0"/>
          </a:p>
        </p:txBody>
      </p:sp>
      <p:sp>
        <p:nvSpPr>
          <p:cNvPr id="5" name="4 Marcador de texto"/>
          <p:cNvSpPr>
            <a:spLocks noGrp="1"/>
          </p:cNvSpPr>
          <p:nvPr>
            <p:ph type="body" idx="1"/>
          </p:nvPr>
        </p:nvSpPr>
        <p:spPr>
          <a:xfrm>
            <a:off x="2214546" y="2143116"/>
            <a:ext cx="6172200" cy="1371600"/>
          </a:xfrm>
        </p:spPr>
        <p:txBody>
          <a:bodyPr/>
          <a:lstStyle/>
          <a:p>
            <a:pPr marL="274320" indent="-274320">
              <a:spcBef>
                <a:spcPct val="0"/>
              </a:spcBef>
              <a:buFont typeface="Arial" pitchFamily="34" charset="0"/>
              <a:buChar char="•"/>
            </a:pPr>
            <a:r>
              <a:rPr lang="es-ES" cap="small" dirty="0" smtClean="0"/>
              <a:t>La fundación</a:t>
            </a:r>
          </a:p>
          <a:p>
            <a:pPr marL="274320" indent="-274320">
              <a:spcBef>
                <a:spcPct val="0"/>
              </a:spcBef>
              <a:buFont typeface="Arial" pitchFamily="34" charset="0"/>
              <a:buChar char="•"/>
            </a:pPr>
            <a:r>
              <a:rPr lang="es-ES" cap="small" dirty="0" smtClean="0"/>
              <a:t>La evolución</a:t>
            </a:r>
          </a:p>
          <a:p>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142852"/>
            <a:ext cx="7110410" cy="500042"/>
          </a:xfrm>
        </p:spPr>
        <p:txBody>
          <a:bodyPr>
            <a:noAutofit/>
          </a:bodyPr>
          <a:lstStyle/>
          <a:p>
            <a:pPr algn="ctr"/>
            <a:r>
              <a:rPr lang="es-ES" dirty="0" smtClean="0"/>
              <a:t/>
            </a:r>
            <a:br>
              <a:rPr lang="es-ES" dirty="0" smtClean="0"/>
            </a:br>
            <a:r>
              <a:rPr lang="es-ES" dirty="0" smtClean="0"/>
              <a:t/>
            </a:r>
            <a:br>
              <a:rPr lang="es-ES" dirty="0" smtClean="0"/>
            </a:br>
            <a:r>
              <a:rPr lang="es-ES" dirty="0" smtClean="0"/>
              <a:t/>
            </a:r>
            <a:br>
              <a:rPr lang="es-ES" dirty="0" smtClean="0"/>
            </a:br>
            <a:r>
              <a:rPr lang="es-ES" sz="3200" dirty="0" smtClean="0"/>
              <a:t>La Fundación</a:t>
            </a:r>
            <a:endParaRPr lang="es-ES" sz="3200" dirty="0"/>
          </a:p>
        </p:txBody>
      </p:sp>
      <p:sp>
        <p:nvSpPr>
          <p:cNvPr id="3" name="2 CuadroTexto"/>
          <p:cNvSpPr txBox="1"/>
          <p:nvPr/>
        </p:nvSpPr>
        <p:spPr>
          <a:xfrm>
            <a:off x="1071538" y="979468"/>
            <a:ext cx="6858048" cy="5352234"/>
          </a:xfrm>
          <a:prstGeom prst="rect">
            <a:avLst/>
          </a:prstGeom>
        </p:spPr>
        <p:txBody>
          <a:bodyPr vert="horz">
            <a:normAutofit/>
          </a:bodyPr>
          <a:lstStyle/>
          <a:p>
            <a:pPr marL="274320" indent="-274320" fontAlgn="t">
              <a:lnSpc>
                <a:spcPct val="80000"/>
              </a:lnSpc>
              <a:spcBef>
                <a:spcPts val="600"/>
              </a:spcBef>
              <a:buClr>
                <a:schemeClr val="accent1"/>
              </a:buClr>
              <a:buSzPct val="70000"/>
            </a:pPr>
            <a:r>
              <a:rPr lang="es-ES" sz="1500" dirty="0" smtClean="0"/>
              <a:t>     Grupo Peña Automoción es hoy un gran Grupo Empresarial, con una importante historia detrás y un gran futuro por delante. </a:t>
            </a:r>
            <a:br>
              <a:rPr lang="es-ES" sz="1500" dirty="0" smtClean="0"/>
            </a:br>
            <a:r>
              <a:rPr lang="es-ES" sz="1500" dirty="0" smtClean="0"/>
              <a:t/>
            </a:r>
            <a:br>
              <a:rPr lang="es-ES" sz="1500" dirty="0" smtClean="0"/>
            </a:br>
            <a:r>
              <a:rPr lang="es-ES" sz="1500" dirty="0" smtClean="0"/>
              <a:t>Los orígenes se remontan a 1971, año en el que Francisco Peña Ocaña funda Repuestos Peña, una pequeña empresa dedicada a la venta de recambios para el automóvil y ciclomotores. </a:t>
            </a:r>
            <a:br>
              <a:rPr lang="es-ES" sz="1500" dirty="0" smtClean="0"/>
            </a:br>
            <a:r>
              <a:rPr lang="es-ES" sz="1500" dirty="0" smtClean="0"/>
              <a:t/>
            </a:r>
            <a:br>
              <a:rPr lang="es-ES" sz="1500" dirty="0" smtClean="0"/>
            </a:br>
            <a:r>
              <a:rPr lang="es-ES" sz="1500" dirty="0" smtClean="0"/>
              <a:t>Instalada en la esquina de Fray Luis de Granada y Fernando de Córdoba, en pleno centro de la ciudad de Córdoba, esta tienda ya introdujo productos de vanguardia y una nueva e importante gama de maquinaría agrícola. </a:t>
            </a:r>
            <a:br>
              <a:rPr lang="es-ES" sz="1500" dirty="0" smtClean="0"/>
            </a:br>
            <a:r>
              <a:rPr lang="es-ES" sz="1500" dirty="0" smtClean="0"/>
              <a:t/>
            </a:r>
            <a:br>
              <a:rPr lang="es-ES" sz="1500" dirty="0" smtClean="0"/>
            </a:br>
            <a:r>
              <a:rPr lang="es-ES" sz="1500" dirty="0" smtClean="0"/>
              <a:t>Luego llegó la comercialización de recambios para carrocería del automóvil, mecánica general, suspensión, amortiguadores ... </a:t>
            </a:r>
            <a:br>
              <a:rPr lang="es-ES" sz="1500" dirty="0" smtClean="0"/>
            </a:br>
            <a:r>
              <a:rPr lang="es-ES" sz="1500" dirty="0" smtClean="0"/>
              <a:t/>
            </a:r>
            <a:br>
              <a:rPr lang="es-ES" sz="1500" dirty="0" smtClean="0"/>
            </a:br>
            <a:r>
              <a:rPr lang="es-ES" sz="1500" dirty="0" smtClean="0"/>
              <a:t>La primera Sucursal con el nombre de Repuestos Peña se abrió en 1978 en la calle Compositor Ramón Medina nº 34, una tienda de 200 mts2. </a:t>
            </a:r>
            <a:br>
              <a:rPr lang="es-ES" sz="1500" dirty="0" smtClean="0"/>
            </a:br>
            <a:r>
              <a:rPr lang="es-ES" sz="1500" dirty="0" smtClean="0"/>
              <a:t/>
            </a:r>
            <a:br>
              <a:rPr lang="es-ES" sz="1500" dirty="0" smtClean="0"/>
            </a:br>
            <a:r>
              <a:rPr lang="es-ES" sz="1500" dirty="0" smtClean="0"/>
              <a:t>Luego, con el desarrollo del parque de automoción, la demanda fue aumentando y (hubo que abrir otra tienda), posteriormente, en los 80 fue necesario buscar un espacio más amplio para dar cabida a más y más referencias: se eligió entonces el Polígono de La Torrecilla, dedicado a la automoción, con unas amplias instalaciones, en las que se han centralizado las compras, el almacenamiento y la administración de las tiendas, con la consiguiente mejora del servicio al cliente y la reducción de los costes de almacenamiento.</a:t>
            </a:r>
            <a:br>
              <a:rPr lang="es-ES" sz="1500" dirty="0" smtClean="0"/>
            </a:br>
            <a:endParaRPr lang="es-ES" sz="1500" dirty="0" smtClean="0"/>
          </a:p>
          <a:p>
            <a:pPr marL="274320" indent="-274320">
              <a:lnSpc>
                <a:spcPct val="80000"/>
              </a:lnSpc>
              <a:spcBef>
                <a:spcPts val="600"/>
              </a:spcBef>
              <a:buClr>
                <a:schemeClr val="accent1"/>
              </a:buClr>
              <a:buSzPct val="70000"/>
            </a:pPr>
            <a:r>
              <a:rPr lang="es-ES" sz="1500" dirty="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142852"/>
            <a:ext cx="7110410" cy="500042"/>
          </a:xfrm>
        </p:spPr>
        <p:txBody>
          <a:bodyPr>
            <a:noAutofit/>
          </a:bodyPr>
          <a:lstStyle/>
          <a:p>
            <a:pPr algn="ctr"/>
            <a:r>
              <a:rPr lang="es-ES" dirty="0" smtClean="0"/>
              <a:t/>
            </a:r>
            <a:br>
              <a:rPr lang="es-ES" dirty="0" smtClean="0"/>
            </a:br>
            <a:r>
              <a:rPr lang="es-ES" dirty="0" smtClean="0"/>
              <a:t/>
            </a:r>
            <a:br>
              <a:rPr lang="es-ES" dirty="0" smtClean="0"/>
            </a:br>
            <a:r>
              <a:rPr lang="es-ES" dirty="0" smtClean="0"/>
              <a:t/>
            </a:r>
            <a:br>
              <a:rPr lang="es-ES" dirty="0" smtClean="0"/>
            </a:br>
            <a:r>
              <a:rPr lang="es-ES" sz="3200" dirty="0" smtClean="0"/>
              <a:t>La Evolución</a:t>
            </a:r>
            <a:endParaRPr lang="es-ES" sz="3200" dirty="0"/>
          </a:p>
        </p:txBody>
      </p:sp>
      <p:sp>
        <p:nvSpPr>
          <p:cNvPr id="3" name="2 CuadroTexto"/>
          <p:cNvSpPr txBox="1"/>
          <p:nvPr/>
        </p:nvSpPr>
        <p:spPr>
          <a:xfrm>
            <a:off x="1142976" y="1142984"/>
            <a:ext cx="6500858" cy="5072098"/>
          </a:xfrm>
          <a:prstGeom prst="rect">
            <a:avLst/>
          </a:prstGeom>
        </p:spPr>
        <p:txBody>
          <a:bodyPr vert="horz">
            <a:normAutofit fontScale="62500" lnSpcReduction="20000"/>
          </a:bodyPr>
          <a:lstStyle/>
          <a:p>
            <a:pPr marL="274320" indent="-274320" fontAlgn="t">
              <a:spcBef>
                <a:spcPts val="600"/>
              </a:spcBef>
              <a:buClr>
                <a:schemeClr val="accent1"/>
              </a:buClr>
              <a:buSzPct val="70000"/>
              <a:buFont typeface="Wingdings"/>
              <a:buChar char=""/>
            </a:pPr>
            <a:r>
              <a:rPr lang="es-ES" sz="2400" dirty="0" smtClean="0"/>
              <a:t>  La primera Sucursal con el nombre de Repuestos Peña se abrió en 1978 en la calle Compositor Ramón Medina nº 34, una tienda de 200 mts2. </a:t>
            </a:r>
            <a:br>
              <a:rPr lang="es-ES" sz="2400" dirty="0" smtClean="0"/>
            </a:br>
            <a:r>
              <a:rPr lang="es-ES" sz="2400" dirty="0" smtClean="0"/>
              <a:t/>
            </a:r>
            <a:br>
              <a:rPr lang="es-ES" sz="2400" dirty="0" smtClean="0"/>
            </a:br>
            <a:r>
              <a:rPr lang="es-ES" sz="2400" dirty="0" smtClean="0"/>
              <a:t>Luego, con el desarrollo del parque de automoción, la demanda fue aumentando y (hubo que abrir otra tienda), posteriormente, en los 80 fue necesario buscar un espacio más amplio para dar cabida a más y más referencias: se eligió entonces el Polígono de La Torrecilla, dedicado a la automoción, con unas amplias instalaciones, en las que se han centralizado las compras, el almacenamiento y la administración de las tiendas, con la consiguiente mejora del servicio al cliente y la reducción de los costes de almacenamiento. </a:t>
            </a:r>
            <a:br>
              <a:rPr lang="es-ES" sz="2400" dirty="0" smtClean="0"/>
            </a:br>
            <a:r>
              <a:rPr lang="es-ES" sz="2400" dirty="0" smtClean="0"/>
              <a:t/>
            </a:r>
            <a:br>
              <a:rPr lang="es-ES" sz="2400" dirty="0" smtClean="0"/>
            </a:br>
            <a:r>
              <a:rPr lang="es-ES" sz="2400" dirty="0" smtClean="0"/>
              <a:t>En los años 70, Repuestos Peña empleaba 6 profesionales, en los 80 ese numero aumento a 22. Con posterioridad surgieron otras empresas - Tractores y Recambios, </a:t>
            </a:r>
            <a:r>
              <a:rPr lang="es-ES" sz="2400" dirty="0" err="1" smtClean="0"/>
              <a:t>Bronitec</a:t>
            </a:r>
            <a:r>
              <a:rPr lang="es-ES" sz="2400" dirty="0" smtClean="0"/>
              <a:t>, </a:t>
            </a:r>
            <a:r>
              <a:rPr lang="es-ES" sz="2400" dirty="0" err="1" smtClean="0"/>
              <a:t>Pintucor</a:t>
            </a:r>
            <a:r>
              <a:rPr lang="es-ES" sz="2400" dirty="0" smtClean="0"/>
              <a:t>, Peña </a:t>
            </a:r>
            <a:r>
              <a:rPr lang="es-ES" sz="2400" dirty="0" err="1" smtClean="0"/>
              <a:t>Tuning</a:t>
            </a:r>
            <a:r>
              <a:rPr lang="es-ES" sz="2400" dirty="0" smtClean="0"/>
              <a:t> </a:t>
            </a:r>
          </a:p>
          <a:p>
            <a:pPr marL="274320" indent="-274320" fontAlgn="t">
              <a:spcBef>
                <a:spcPts val="600"/>
              </a:spcBef>
              <a:buClr>
                <a:schemeClr val="accent1"/>
              </a:buClr>
              <a:buSzPct val="70000"/>
              <a:buFont typeface="Wingdings"/>
              <a:buChar char=""/>
            </a:pPr>
            <a:r>
              <a:rPr lang="es-ES" sz="2400" dirty="0" smtClean="0"/>
              <a:t> - Así se formó Grupo Peña, hoy Grupo Peña Automoción, que cuenta ya con más de 140 profesionales, más de 18.000 mts2. de almacén y 16 puntos de venta distribuidos en Córdoba capital, Provincia y en Linares. El proceso de evolución es continuo. La historia de este gran Grupo Empresarial, líder en su sector en la Comunidad Andaluza, se sigue escribiendo cada día. </a:t>
            </a:r>
            <a:br>
              <a:rPr lang="es-ES" sz="2400" dirty="0" smtClean="0"/>
            </a:br>
            <a:endParaRPr lang="es-ES" sz="2400" dirty="0" smtClean="0"/>
          </a:p>
          <a:p>
            <a:pPr marL="274320" indent="-274320">
              <a:spcBef>
                <a:spcPts val="600"/>
              </a:spcBef>
              <a:buClr>
                <a:schemeClr val="accent1"/>
              </a:buClr>
              <a:buSzPct val="70000"/>
            </a:pPr>
            <a:r>
              <a:rPr lang="es-ES" sz="2400" dirty="0" smtClean="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214546" y="285728"/>
            <a:ext cx="6172200" cy="2053590"/>
          </a:xfrm>
        </p:spPr>
        <p:txBody>
          <a:bodyPr/>
          <a:lstStyle/>
          <a:p>
            <a:pPr algn="ctr"/>
            <a:r>
              <a:rPr lang="es-ES" dirty="0" smtClean="0"/>
              <a:t>Actividades</a:t>
            </a:r>
            <a:br>
              <a:rPr lang="es-ES" dirty="0" smtClean="0"/>
            </a:br>
            <a:r>
              <a:rPr lang="es-ES" dirty="0" smtClean="0"/>
              <a:t/>
            </a:r>
            <a:br>
              <a:rPr lang="es-ES" dirty="0" smtClean="0"/>
            </a:br>
            <a:endParaRPr lang="es-ES" dirty="0"/>
          </a:p>
        </p:txBody>
      </p:sp>
      <p:sp>
        <p:nvSpPr>
          <p:cNvPr id="3" name="2 Marcador de texto"/>
          <p:cNvSpPr>
            <a:spLocks noGrp="1"/>
          </p:cNvSpPr>
          <p:nvPr>
            <p:ph type="body" idx="1"/>
          </p:nvPr>
        </p:nvSpPr>
        <p:spPr>
          <a:xfrm>
            <a:off x="2357422" y="3571876"/>
            <a:ext cx="6172200" cy="2714644"/>
          </a:xfrm>
        </p:spPr>
        <p:txBody>
          <a:bodyPr>
            <a:normAutofit/>
          </a:bodyPr>
          <a:lstStyle/>
          <a:p>
            <a:r>
              <a:rPr lang="es-ES" dirty="0" smtClean="0"/>
              <a:t>El grupo peña presta servicios en varias </a:t>
            </a:r>
            <a:r>
              <a:rPr lang="es-ES" dirty="0" err="1" smtClean="0"/>
              <a:t>areas</a:t>
            </a:r>
            <a:r>
              <a:rPr lang="es-ES" dirty="0" smtClean="0"/>
              <a:t> funcionales:</a:t>
            </a:r>
          </a:p>
          <a:p>
            <a:pPr>
              <a:buFont typeface="Arial" pitchFamily="34" charset="0"/>
              <a:buChar char="•"/>
            </a:pPr>
            <a:r>
              <a:rPr lang="es-ES" dirty="0" smtClean="0"/>
              <a:t>Pintura</a:t>
            </a:r>
          </a:p>
          <a:p>
            <a:pPr>
              <a:buFont typeface="Arial" pitchFamily="34" charset="0"/>
              <a:buChar char="•"/>
            </a:pPr>
            <a:r>
              <a:rPr lang="es-ES" dirty="0" smtClean="0"/>
              <a:t>Recambios de vehículos</a:t>
            </a:r>
          </a:p>
          <a:p>
            <a:pPr>
              <a:buFont typeface="Arial" pitchFamily="34" charset="0"/>
              <a:buChar char="•"/>
            </a:pPr>
            <a:r>
              <a:rPr lang="es-ES" dirty="0" err="1" smtClean="0"/>
              <a:t>Tuning</a:t>
            </a:r>
            <a:endParaRPr lang="es-ES" dirty="0" smtClean="0"/>
          </a:p>
          <a:p>
            <a:pPr>
              <a:buFont typeface="Arial" pitchFamily="34" charset="0"/>
              <a:buChar char="•"/>
            </a:pPr>
            <a:r>
              <a:rPr lang="es-ES" dirty="0" smtClean="0"/>
              <a:t>Maquinaria Agrícola</a:t>
            </a:r>
          </a:p>
          <a:p>
            <a:pPr>
              <a:buFont typeface="Arial" pitchFamily="34" charset="0"/>
              <a:buChar char="•"/>
            </a:pPr>
            <a:r>
              <a:rPr lang="es-ES" dirty="0" smtClean="0"/>
              <a:t>Recambios para vehículos industriales</a:t>
            </a:r>
          </a:p>
          <a:p>
            <a:pPr>
              <a:buFont typeface="Arial" pitchFamily="34" charset="0"/>
              <a:buChar char="•"/>
            </a:pPr>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143108" y="285728"/>
            <a:ext cx="6172200" cy="2053590"/>
          </a:xfrm>
        </p:spPr>
        <p:txBody>
          <a:bodyPr/>
          <a:lstStyle/>
          <a:p>
            <a:pPr algn="ctr"/>
            <a:r>
              <a:rPr lang="es-ES" dirty="0" smtClean="0"/>
              <a:t>Misión y visión</a:t>
            </a:r>
            <a:br>
              <a:rPr lang="es-ES" dirty="0" smtClean="0"/>
            </a:br>
            <a:endParaRPr lang="es-E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txDef>
      <a:spPr>
        <a:gradFill flip="none" rotWithShape="1">
          <a:gsLst>
            <a:gs pos="0">
              <a:srgbClr val="5E9EFF"/>
            </a:gs>
            <a:gs pos="39999">
              <a:srgbClr val="85C2FF"/>
            </a:gs>
            <a:gs pos="70000">
              <a:srgbClr val="C4D6EB"/>
            </a:gs>
            <a:gs pos="100000">
              <a:srgbClr val="FFEBFA"/>
            </a:gs>
          </a:gsLst>
          <a:lin ang="5400000" scaled="0"/>
          <a:tileRect/>
        </a:gradFill>
        <a:ln cap="rnd">
          <a:solidFill>
            <a:schemeClr val="accent1"/>
          </a:solidFill>
          <a:round/>
        </a:ln>
        <a:scene3d>
          <a:camera prst="orthographicFront"/>
          <a:lightRig rig="threePt" dir="t"/>
        </a:scene3d>
        <a:sp3d>
          <a:bevelT/>
        </a:sp3d>
      </a:spPr>
      <a:bodyPr vert="horz" wrap="square">
        <a:spAutoFit/>
      </a:bodyPr>
      <a:lstStyle>
        <a:defPPr marL="274320" indent="-274320" algn="ctr">
          <a:spcBef>
            <a:spcPts val="600"/>
          </a:spcBef>
          <a:buClr>
            <a:schemeClr val="accent1"/>
          </a:buClr>
          <a:buSzPct val="70000"/>
          <a:defRPr sz="2000" dirty="0" smtClean="0"/>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Oriel</Template>
  <TotalTime>242</TotalTime>
  <Words>651</Words>
  <Application>Microsoft Office PowerPoint</Application>
  <PresentationFormat>Presentación en pantalla (4:3)</PresentationFormat>
  <Paragraphs>71</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Mirador</vt:lpstr>
      <vt:lpstr>Grupo Peña </vt:lpstr>
      <vt:lpstr>INDICE </vt:lpstr>
      <vt:lpstr>Introducción </vt:lpstr>
      <vt:lpstr>ANALISIS DESCRIPTIVO  </vt:lpstr>
      <vt:lpstr>HISTORIA  </vt:lpstr>
      <vt:lpstr>   La Fundación</vt:lpstr>
      <vt:lpstr>   La Evolución</vt:lpstr>
      <vt:lpstr>Actividades  </vt:lpstr>
      <vt:lpstr>Misión y visión </vt:lpstr>
      <vt:lpstr>Misión </vt:lpstr>
      <vt:lpstr>Visión </vt:lpstr>
      <vt:lpstr>Logotipo de la empresa</vt:lpstr>
      <vt:lpstr>Elementos Estructurales  </vt:lpstr>
      <vt:lpstr>Sociedades que componen la empresa  </vt:lpstr>
      <vt:lpstr>Repuestos peña</vt:lpstr>
      <vt:lpstr>Tractores y Recambios</vt:lpstr>
      <vt:lpstr>Bronitec</vt:lpstr>
      <vt:lpstr>Pintucor</vt:lpstr>
      <vt:lpstr>Peña Tuning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Usuario</cp:lastModifiedBy>
  <cp:revision>29</cp:revision>
  <dcterms:created xsi:type="dcterms:W3CDTF">2010-04-12T15:12:43Z</dcterms:created>
  <dcterms:modified xsi:type="dcterms:W3CDTF">2010-05-04T16:41:20Z</dcterms:modified>
</cp:coreProperties>
</file>